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70" r:id="rId7"/>
    <p:sldId id="279" r:id="rId8"/>
    <p:sldId id="271" r:id="rId9"/>
    <p:sldId id="272" r:id="rId10"/>
    <p:sldId id="274" r:id="rId11"/>
    <p:sldId id="262" r:id="rId12"/>
    <p:sldId id="280" r:id="rId13"/>
    <p:sldId id="291" r:id="rId14"/>
    <p:sldId id="292" r:id="rId15"/>
    <p:sldId id="293" r:id="rId16"/>
    <p:sldId id="294" r:id="rId17"/>
    <p:sldId id="296" r:id="rId18"/>
    <p:sldId id="264" r:id="rId19"/>
    <p:sldId id="265" r:id="rId20"/>
    <p:sldId id="288" r:id="rId21"/>
    <p:sldId id="297" r:id="rId22"/>
    <p:sldId id="266" r:id="rId23"/>
    <p:sldId id="267" r:id="rId24"/>
    <p:sldId id="289" r:id="rId25"/>
    <p:sldId id="290" r:id="rId26"/>
    <p:sldId id="298" r:id="rId27"/>
    <p:sldId id="268" r:id="rId28"/>
    <p:sldId id="269" r:id="rId29"/>
    <p:sldId id="261" r:id="rId3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CC"/>
    <a:srgbClr val="FF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3981" autoAdjust="0"/>
  </p:normalViewPr>
  <p:slideViewPr>
    <p:cSldViewPr>
      <p:cViewPr>
        <p:scale>
          <a:sx n="50" d="100"/>
          <a:sy n="50" d="100"/>
        </p:scale>
        <p:origin x="-1944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04409-4D97-4FE1-9E13-74AD392FE0E8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E8EF2-0740-49BB-A3CC-6308214A04A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21874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9F4CC-440B-4CEE-B781-7AE3E3528A3E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From</a:t>
            </a:r>
            <a:r>
              <a:rPr lang="en-US" altLang="ko-KR" baseline="0" dirty="0" smtClean="0"/>
              <a:t> 15</a:t>
            </a:r>
            <a:r>
              <a:rPr lang="en-US" altLang="ko-KR" baseline="30000" dirty="0" smtClean="0"/>
              <a:t>th</a:t>
            </a:r>
            <a:r>
              <a:rPr lang="en-US" altLang="ko-KR" baseline="0" dirty="0" smtClean="0"/>
              <a:t> to 18</a:t>
            </a:r>
            <a:r>
              <a:rPr lang="en-US" altLang="ko-KR" baseline="30000" dirty="0" smtClean="0"/>
              <a:t>th</a:t>
            </a:r>
            <a:r>
              <a:rPr lang="en-US" altLang="ko-KR" baseline="0" dirty="0" smtClean="0"/>
              <a:t>, we had educated about ‘Poverty’ all around the world in </a:t>
            </a:r>
            <a:r>
              <a:rPr lang="en-US" altLang="ko-KR" baseline="0" dirty="0" err="1" smtClean="0"/>
              <a:t>Asha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kiran</a:t>
            </a:r>
            <a:r>
              <a:rPr lang="en-US" altLang="ko-KR" baseline="0" dirty="0" smtClean="0"/>
              <a:t>, </a:t>
            </a:r>
            <a:r>
              <a:rPr lang="en-US" altLang="ko-KR" baseline="0" dirty="0" err="1" smtClean="0"/>
              <a:t>Sawasrati</a:t>
            </a:r>
            <a:r>
              <a:rPr lang="en-US" altLang="ko-KR" baseline="0" dirty="0" smtClean="0"/>
              <a:t> school, YWCA and Boys home. </a:t>
            </a:r>
          </a:p>
          <a:p>
            <a:r>
              <a:rPr lang="en-US" altLang="ko-KR" baseline="0" dirty="0" smtClean="0"/>
              <a:t>We accomplished our ‘End poverty campaign’ successfully.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E8EF2-0740-49BB-A3CC-6308214A04AE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E8EF2-0740-49BB-A3CC-6308214A04AE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5164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6F728-AA6A-4F41-B9A5-B323691F7200}" type="datetimeFigureOut">
              <a:rPr lang="ko-KR" altLang="en-US" smtClean="0"/>
              <a:pPr/>
              <a:t>2012-11-23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CFC03-9B33-4E4A-8C47-94522A2E996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jpe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5.jpeg"/><Relationship Id="rId5" Type="http://schemas.openxmlformats.org/officeDocument/2006/relationships/image" Target="../media/image72.jpe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5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jpe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21" Type="http://schemas.openxmlformats.org/officeDocument/2006/relationships/image" Target="../media/image4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5.jpeg"/><Relationship Id="rId5" Type="http://schemas.openxmlformats.org/officeDocument/2006/relationships/image" Target="../media/image35.jpeg"/><Relationship Id="rId15" Type="http://schemas.openxmlformats.org/officeDocument/2006/relationships/image" Target="../media/image44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32" y="4426361"/>
            <a:ext cx="9144000" cy="2420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888895" y="1785926"/>
            <a:ext cx="47981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F</a:t>
            </a:r>
            <a:r>
              <a:rPr lang="en-US" altLang="ko-KR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ootprint</a:t>
            </a:r>
          </a:p>
          <a:p>
            <a:r>
              <a:rPr lang="en-US" altLang="ko-KR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By </a:t>
            </a:r>
            <a:r>
              <a:rPr lang="en-US" altLang="ko-KR" sz="6600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R</a:t>
            </a:r>
            <a:r>
              <a:rPr lang="en-US" altLang="ko-KR" sz="6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aonatti</a:t>
            </a:r>
            <a:r>
              <a:rPr lang="en-US" altLang="ko-KR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itchFamily="34" charset="0"/>
                <a:ea typeface="DFKai-SB" pitchFamily="65" charset="-120"/>
                <a:cs typeface="Arial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00364" y="3947702"/>
            <a:ext cx="3642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From 5</a:t>
            </a:r>
            <a:r>
              <a:rPr lang="en-US" altLang="ko-KR" sz="1600" baseline="30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th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 September to 16</a:t>
            </a:r>
            <a:r>
              <a:rPr lang="en-US" altLang="ko-KR" sz="1600" baseline="30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th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 November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  <p:pic>
        <p:nvPicPr>
          <p:cNvPr id="11" name="그림 10" descr="pic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911" y="4437112"/>
            <a:ext cx="8162561" cy="2255525"/>
          </a:xfrm>
          <a:prstGeom prst="rect">
            <a:avLst/>
          </a:prstGeom>
        </p:spPr>
      </p:pic>
      <p:pic>
        <p:nvPicPr>
          <p:cNvPr id="8" name="그림 7" descr="RaonAtti 8th Ind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883567"/>
            <a:ext cx="4903446" cy="81724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 descr="발자국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8749" y="1844824"/>
            <a:ext cx="1399035" cy="713233"/>
          </a:xfrm>
          <a:prstGeom prst="rect">
            <a:avLst/>
          </a:prstGeom>
        </p:spPr>
      </p:pic>
      <p:pic>
        <p:nvPicPr>
          <p:cNvPr id="12" name="그림 11" descr="발자국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6701" y="1131591"/>
            <a:ext cx="1399035" cy="713233"/>
          </a:xfrm>
          <a:prstGeom prst="rect">
            <a:avLst/>
          </a:prstGeom>
        </p:spPr>
      </p:pic>
      <p:pic>
        <p:nvPicPr>
          <p:cNvPr id="13" name="그림 12" descr="발자국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11511"/>
            <a:ext cx="1399035" cy="7132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775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모서리가 둥근 직사각형 45"/>
          <p:cNvSpPr/>
          <p:nvPr/>
        </p:nvSpPr>
        <p:spPr>
          <a:xfrm>
            <a:off x="-876668" y="1340768"/>
            <a:ext cx="3936500" cy="1152128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7" name="직선 연결선 46"/>
          <p:cNvCxnSpPr/>
          <p:nvPr/>
        </p:nvCxnSpPr>
        <p:spPr>
          <a:xfrm>
            <a:off x="155764" y="1556792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403648" y="1556792"/>
            <a:ext cx="1552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Evaluation </a:t>
            </a:r>
          </a:p>
          <a:p>
            <a:pPr marL="342900" indent="-342900"/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for Activities</a:t>
            </a:r>
          </a:p>
        </p:txBody>
      </p:sp>
      <p:pic>
        <p:nvPicPr>
          <p:cNvPr id="57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628230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268760"/>
            <a:ext cx="1215543" cy="1296144"/>
          </a:xfrm>
          <a:prstGeom prst="rect">
            <a:avLst/>
          </a:prstGeom>
        </p:spPr>
      </p:pic>
      <p:pic>
        <p:nvPicPr>
          <p:cNvPr id="24" name="그림 23" descr="s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560919"/>
            <a:ext cx="936104" cy="1108441"/>
          </a:xfrm>
          <a:prstGeom prst="rect">
            <a:avLst/>
          </a:prstGeom>
        </p:spPr>
      </p:pic>
      <p:pic>
        <p:nvPicPr>
          <p:cNvPr id="25" name="그림 24" descr="s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02908">
            <a:off x="169106" y="2533563"/>
            <a:ext cx="1125701" cy="1245457"/>
          </a:xfrm>
          <a:prstGeom prst="rect">
            <a:avLst/>
          </a:prstGeom>
        </p:spPr>
      </p:pic>
      <p:pic>
        <p:nvPicPr>
          <p:cNvPr id="26" name="그림 25" descr="s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900184">
            <a:off x="213855" y="3582310"/>
            <a:ext cx="921384" cy="1146219"/>
          </a:xfrm>
          <a:prstGeom prst="rect">
            <a:avLst/>
          </a:prstGeom>
        </p:spPr>
      </p:pic>
      <p:pic>
        <p:nvPicPr>
          <p:cNvPr id="27" name="그림 26" descr="s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563999"/>
            <a:ext cx="1008112" cy="10972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172" y="404664"/>
            <a:ext cx="399710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Bombay YMCA In Sep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1604" y="5715016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It was really good time to think about the education in India by being together with the kids.</a:t>
            </a: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428728" y="5634458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571604" y="4572008"/>
            <a:ext cx="7286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I learned a lot about Bombay Y and Indian cultures. And I was very happy because we found something we could do for the kids in </a:t>
            </a:r>
            <a:r>
              <a:rPr lang="en-US" altLang="ko-KR" sz="2000" dirty="0" err="1" smtClean="0">
                <a:latin typeface="Arial" pitchFamily="34" charset="0"/>
                <a:cs typeface="Arial" pitchFamily="34" charset="0"/>
              </a:rPr>
              <a:t>Balwadi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and Night Study Center.. 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1428728" y="4643446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1428728" y="3643314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571604" y="2723740"/>
            <a:ext cx="72866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It was very great to meet many new people working in Bombay YMCA. Through activity in </a:t>
            </a:r>
            <a:r>
              <a:rPr lang="en-US" altLang="ko-KR" sz="1700" dirty="0" err="1" smtClean="0">
                <a:latin typeface="Arial" pitchFamily="34" charset="0"/>
                <a:cs typeface="Arial" pitchFamily="34" charset="0"/>
              </a:rPr>
              <a:t>Balwadi</a:t>
            </a:r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, I realized the importance of education for kids.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1428728" y="2643182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357686" y="1285860"/>
            <a:ext cx="435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Thanks to thoughtful consideration of  Bombay Y, we adapted  to a new environment. </a:t>
            </a:r>
          </a:p>
        </p:txBody>
      </p:sp>
      <p:sp>
        <p:nvSpPr>
          <p:cNvPr id="31" name="모서리가 둥근 직사각형 30"/>
          <p:cNvSpPr/>
          <p:nvPr/>
        </p:nvSpPr>
        <p:spPr>
          <a:xfrm>
            <a:off x="4214810" y="1142984"/>
            <a:ext cx="4643470" cy="1285884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571604" y="3786190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Getting familiar with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Balwadi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children, Bombay Y people, Indian Friends, I could be more energetic.</a:t>
            </a:r>
            <a:endParaRPr lang="en-US" altLang="ko-KR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양쪽 모서리가 둥근 사각형 23"/>
          <p:cNvSpPr/>
          <p:nvPr/>
        </p:nvSpPr>
        <p:spPr>
          <a:xfrm>
            <a:off x="5352245" y="1988840"/>
            <a:ext cx="3791787" cy="2537191"/>
          </a:xfrm>
          <a:prstGeom prst="round2SameRect">
            <a:avLst>
              <a:gd name="adj1" fmla="val 7531"/>
              <a:gd name="adj2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697394" y="2732727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</a:t>
            </a:r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oys Home</a:t>
            </a:r>
          </a:p>
          <a:p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October</a:t>
            </a:r>
            <a:endParaRPr lang="ko-KR" altLang="en-US" sz="36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4447" y="2060240"/>
            <a:ext cx="160332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dirty="0">
                <a:solidFill>
                  <a:schemeClr val="bg1"/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2</a:t>
            </a:r>
            <a:endParaRPr lang="ko-KR" altLang="en-US" sz="199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2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-1172" y="404664"/>
            <a:ext cx="342104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</a:t>
            </a:r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 Oct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Boys Home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-300604" y="1340768"/>
            <a:ext cx="2658026" cy="4896544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9780" y="248274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Move to </a:t>
            </a:r>
            <a:endParaRPr lang="en-US" altLang="ko-KR" sz="16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    Boys Home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9780" y="3112795"/>
            <a:ext cx="195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World challenge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16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9020" y="3776495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Tuition for </a:t>
            </a:r>
          </a:p>
          <a:p>
            <a:r>
              <a:rPr lang="en-US" altLang="ko-KR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special children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9020" y="4496575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P/G Coaching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(Judo, Soccer)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9020" y="5216655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05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End Poverty 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Campaign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23" name="그림 22" descr="IMG_6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1292704"/>
            <a:ext cx="2816352" cy="4224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그림 23" descr="IMG_98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268760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그림 24" descr="IMG_98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3501008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283968" y="578610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Our New home!!!</a:t>
            </a:r>
            <a:endParaRPr lang="ko-KR" altLang="en-US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484784"/>
            <a:ext cx="3017520" cy="201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그림 23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484784"/>
            <a:ext cx="3017520" cy="201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그림 24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3717032"/>
            <a:ext cx="3017520" cy="201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그림 25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3717032"/>
            <a:ext cx="3017520" cy="201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모서리가 둥근 직사각형 6"/>
          <p:cNvSpPr/>
          <p:nvPr/>
        </p:nvSpPr>
        <p:spPr>
          <a:xfrm>
            <a:off x="-300604" y="1340768"/>
            <a:ext cx="2658026" cy="4896544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직선 연결선 7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10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11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12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9780" y="248274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Move to </a:t>
            </a:r>
            <a:endParaRPr lang="en-US" altLang="ko-KR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Boys Home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9780" y="3112795"/>
            <a:ext cx="195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World challenge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36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9020" y="3776495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Tuition for </a:t>
            </a:r>
          </a:p>
          <a:p>
            <a:r>
              <a:rPr lang="en-US" altLang="ko-KR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special children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39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99020" y="4496575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P/G Coaching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(Judo, Soccer)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1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9020" y="5216655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05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End Poverty 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Campaign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1172" y="404664"/>
            <a:ext cx="342104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</a:t>
            </a:r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 Oct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Boys Home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아침튜션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124744"/>
            <a:ext cx="2414016" cy="160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그림 23" descr="아침튜션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4448" y="2924944"/>
            <a:ext cx="2414016" cy="160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그림 24" descr="아침튜션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699976"/>
            <a:ext cx="2414016" cy="160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그림 25" descr="말풍선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980728"/>
            <a:ext cx="3384376" cy="1751912"/>
          </a:xfrm>
          <a:prstGeom prst="rect">
            <a:avLst/>
          </a:prstGeom>
        </p:spPr>
      </p:pic>
      <p:pic>
        <p:nvPicPr>
          <p:cNvPr id="28" name="그림 27" descr="말풍선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56449" y="4653136"/>
            <a:ext cx="3384376" cy="1751912"/>
          </a:xfrm>
          <a:prstGeom prst="rect">
            <a:avLst/>
          </a:prstGeom>
        </p:spPr>
      </p:pic>
      <p:pic>
        <p:nvPicPr>
          <p:cNvPr id="29" name="그림 28" descr="말풍선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2744138"/>
            <a:ext cx="3528392" cy="180271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300192" y="155679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Rahul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: 5+7=?</a:t>
            </a:r>
          </a:p>
          <a:p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Adi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: …….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47864" y="3225750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Naina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:  good job!</a:t>
            </a:r>
          </a:p>
          <a:p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Bala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kkk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16216" y="509795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In every morning from 8:00~9:30 AM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모서리가 둥근 직사각형 6"/>
          <p:cNvSpPr/>
          <p:nvPr/>
        </p:nvSpPr>
        <p:spPr>
          <a:xfrm>
            <a:off x="-300604" y="1340768"/>
            <a:ext cx="2658026" cy="4896544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" name="직선 연결선 7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10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11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12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9780" y="248274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Move to </a:t>
            </a:r>
            <a:endParaRPr lang="en-US" altLang="ko-KR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Boys Home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9780" y="3112795"/>
            <a:ext cx="195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World challenge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41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99020" y="3776495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Tuition for </a:t>
            </a:r>
          </a:p>
          <a:p>
            <a:r>
              <a:rPr lang="en-US" altLang="ko-KR" sz="16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   special children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4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99020" y="4496575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P/G Coaching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(Judo, Soccer)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6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99020" y="5216655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05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End Poverty 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Campaign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1172" y="404664"/>
            <a:ext cx="342104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</a:t>
            </a:r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 Oct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Boys Home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농구코칭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196752"/>
            <a:ext cx="2414016" cy="1609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그림 23" descr="유도코칭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899776"/>
            <a:ext cx="2414016" cy="1609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그림 24" descr="축구코칭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4448" y="4653136"/>
            <a:ext cx="2414016" cy="1609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그림 25" descr="말풍선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3999">
            <a:off x="6856983" y="2488768"/>
            <a:ext cx="2353304" cy="2039644"/>
          </a:xfrm>
          <a:prstGeom prst="rect">
            <a:avLst/>
          </a:prstGeom>
        </p:spPr>
      </p:pic>
      <p:pic>
        <p:nvPicPr>
          <p:cNvPr id="27" name="그림 26" descr="말풍선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463264">
            <a:off x="3956389" y="4884995"/>
            <a:ext cx="2621765" cy="1550774"/>
          </a:xfrm>
          <a:prstGeom prst="rect">
            <a:avLst/>
          </a:prstGeom>
        </p:spPr>
      </p:pic>
      <p:pic>
        <p:nvPicPr>
          <p:cNvPr id="28" name="그림 27" descr="말풍선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3" y="908720"/>
            <a:ext cx="3544087" cy="1800200"/>
          </a:xfrm>
          <a:prstGeom prst="rect">
            <a:avLst/>
          </a:prstGeom>
        </p:spPr>
      </p:pic>
      <p:pic>
        <p:nvPicPr>
          <p:cNvPr id="29" name="그림 28" descr="농구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2" y="3140968"/>
            <a:ext cx="1152128" cy="1152128"/>
          </a:xfrm>
          <a:prstGeom prst="rect">
            <a:avLst/>
          </a:prstGeom>
        </p:spPr>
      </p:pic>
      <p:pic>
        <p:nvPicPr>
          <p:cNvPr id="30" name="그림 29" descr="유도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4437112"/>
            <a:ext cx="1728192" cy="172819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940152" y="14847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Didi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! Catch me!!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9002047">
            <a:off x="4656149" y="5049915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Do not use your hands!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24328" y="3140968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Follow me,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Adi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Arun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Bro!!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모서리가 둥근 직사각형 6"/>
          <p:cNvSpPr/>
          <p:nvPr/>
        </p:nvSpPr>
        <p:spPr>
          <a:xfrm>
            <a:off x="-300604" y="1340768"/>
            <a:ext cx="2658026" cy="4896544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7" name="직선 연결선 7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10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11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12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99780" y="248274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Move to </a:t>
            </a:r>
            <a:endParaRPr lang="en-US" altLang="ko-KR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Boys Home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9780" y="3112795"/>
            <a:ext cx="195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World challenge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43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99020" y="3776495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Tuition for </a:t>
            </a:r>
          </a:p>
          <a:p>
            <a:r>
              <a:rPr lang="en-US" altLang="ko-KR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special children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6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99020" y="4496575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P/G Coaching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   (Judo, Soccer)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8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9020" y="5216655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05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End Poverty 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Campaign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1172" y="404664"/>
            <a:ext cx="342104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</a:t>
            </a:r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 Oct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Boys Home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268760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그림 23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1268760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그림 24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501008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그림 25" descr="IMG_79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3501008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그림 26" descr="IMG_87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1231008"/>
            <a:ext cx="3621024" cy="241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그림 27" descr="IMG_87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7784" y="3861048"/>
            <a:ext cx="3621024" cy="241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모서리가 둥근 직사각형 6"/>
          <p:cNvSpPr/>
          <p:nvPr/>
        </p:nvSpPr>
        <p:spPr>
          <a:xfrm>
            <a:off x="-300604" y="1340768"/>
            <a:ext cx="2658026" cy="4896544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2" name="직선 연결선 7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10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11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12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99780" y="248274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Move to </a:t>
            </a:r>
            <a:endParaRPr lang="en-US" altLang="ko-KR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Boys Home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9780" y="3112795"/>
            <a:ext cx="195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World challenge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38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99020" y="3776495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Tuition for </a:t>
            </a:r>
          </a:p>
          <a:p>
            <a:r>
              <a:rPr lang="en-US" altLang="ko-KR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special children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1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9020" y="4496575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P/G Coaching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(Judo, Soccer)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3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99020" y="5216655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05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End Poverty 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    Campaign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8184" y="1412776"/>
            <a:ext cx="28947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From 15</a:t>
            </a:r>
            <a:r>
              <a:rPr lang="en-US" altLang="ko-KR" sz="20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 to 18</a:t>
            </a:r>
            <a:r>
              <a:rPr lang="en-US" altLang="ko-KR" sz="20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, we had educated about ‘Poverty’ all around the world in </a:t>
            </a:r>
            <a:r>
              <a:rPr lang="en-US" altLang="ko-KR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Asha</a:t>
            </a:r>
            <a:r>
              <a:rPr lang="en-US" altLang="ko-KR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kiran</a:t>
            </a:r>
            <a:r>
              <a:rPr lang="en-US" altLang="ko-KR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Sawasrati</a:t>
            </a:r>
            <a:r>
              <a:rPr lang="en-US" altLang="ko-KR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school, YWCA and Boys home.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28184" y="4154304"/>
            <a:ext cx="2894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Arial" pitchFamily="34" charset="0"/>
                <a:cs typeface="Arial" pitchFamily="34" charset="0"/>
              </a:rPr>
              <a:t>We accomplished our </a:t>
            </a:r>
            <a:r>
              <a:rPr lang="en-US" altLang="ko-KR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‘End poverty campaign’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successfully.</a:t>
            </a:r>
            <a:endParaRPr lang="ko-KR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172" y="404664"/>
            <a:ext cx="342104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</a:t>
            </a:r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 Oct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Boys Home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모서리가 둥근 직사각형 45"/>
          <p:cNvSpPr/>
          <p:nvPr/>
        </p:nvSpPr>
        <p:spPr>
          <a:xfrm>
            <a:off x="-876668" y="1340768"/>
            <a:ext cx="3936500" cy="1152128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7" name="직선 연결선 46"/>
          <p:cNvCxnSpPr/>
          <p:nvPr/>
        </p:nvCxnSpPr>
        <p:spPr>
          <a:xfrm>
            <a:off x="155764" y="1556792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403648" y="1556792"/>
            <a:ext cx="1552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Evaluation </a:t>
            </a:r>
          </a:p>
          <a:p>
            <a:pPr marL="342900" indent="-342900"/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for Activities</a:t>
            </a:r>
          </a:p>
        </p:txBody>
      </p:sp>
      <p:pic>
        <p:nvPicPr>
          <p:cNvPr id="57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628230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s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268760"/>
            <a:ext cx="1215543" cy="1296144"/>
          </a:xfrm>
          <a:prstGeom prst="rect">
            <a:avLst/>
          </a:prstGeom>
        </p:spPr>
      </p:pic>
      <p:pic>
        <p:nvPicPr>
          <p:cNvPr id="24" name="그림 23" descr="s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560919"/>
            <a:ext cx="936104" cy="1108441"/>
          </a:xfrm>
          <a:prstGeom prst="rect">
            <a:avLst/>
          </a:prstGeom>
        </p:spPr>
      </p:pic>
      <p:pic>
        <p:nvPicPr>
          <p:cNvPr id="25" name="그림 24" descr="s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02908">
            <a:off x="169106" y="2533563"/>
            <a:ext cx="1125701" cy="1245457"/>
          </a:xfrm>
          <a:prstGeom prst="rect">
            <a:avLst/>
          </a:prstGeom>
        </p:spPr>
      </p:pic>
      <p:pic>
        <p:nvPicPr>
          <p:cNvPr id="26" name="그림 25" descr="s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00184">
            <a:off x="213855" y="3582310"/>
            <a:ext cx="921384" cy="1146219"/>
          </a:xfrm>
          <a:prstGeom prst="rect">
            <a:avLst/>
          </a:prstGeom>
        </p:spPr>
      </p:pic>
      <p:pic>
        <p:nvPicPr>
          <p:cNvPr id="27" name="그림 26" descr="s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563999"/>
            <a:ext cx="1008112" cy="1097250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-1172" y="404664"/>
            <a:ext cx="342104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</a:t>
            </a:r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 Oct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Boys Home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71604" y="5715016"/>
            <a:ext cx="728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In October, I was totally fascinated by Boys’ Home children.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1428728" y="5634458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571604" y="4648810"/>
            <a:ext cx="728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 was touched by warm-hearted welcome by Boys’ Home children. During the End Poverty Campaign week, I could have the time to think about types of poverty in Korea as well as in India.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1428728" y="4643446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571604" y="3643314"/>
            <a:ext cx="728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For this month, I considered about what I could do here for the children. And End Poverty Campaign was good time for thinking about poverty not only in India, but also in Korea. </a:t>
            </a:r>
          </a:p>
        </p:txBody>
      </p:sp>
      <p:sp>
        <p:nvSpPr>
          <p:cNvPr id="31" name="모서리가 둥근 직사각형 30"/>
          <p:cNvSpPr/>
          <p:nvPr/>
        </p:nvSpPr>
        <p:spPr>
          <a:xfrm>
            <a:off x="1428728" y="3634194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571604" y="2723740"/>
            <a:ext cx="72866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I have enjoyed getting familiar with children and understanding their lives in Boys home. It was so nice that Allen sir and Raphael take care of us very well. </a:t>
            </a: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428728" y="2643182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4357686" y="1285860"/>
            <a:ext cx="435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I was so happy as much as I could feel. We spent  enjoyable time in Boys’ home</a:t>
            </a:r>
          </a:p>
        </p:txBody>
      </p:sp>
      <p:sp>
        <p:nvSpPr>
          <p:cNvPr id="35" name="모서리가 둥근 직사각형 34"/>
          <p:cNvSpPr/>
          <p:nvPr/>
        </p:nvSpPr>
        <p:spPr>
          <a:xfrm>
            <a:off x="4214810" y="1142984"/>
            <a:ext cx="4643470" cy="1285884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양쪽 모서리가 둥근 사각형 23"/>
          <p:cNvSpPr/>
          <p:nvPr/>
        </p:nvSpPr>
        <p:spPr>
          <a:xfrm>
            <a:off x="5352245" y="1988840"/>
            <a:ext cx="3791787" cy="2537191"/>
          </a:xfrm>
          <a:prstGeom prst="round2SameRect">
            <a:avLst>
              <a:gd name="adj1" fmla="val 7531"/>
              <a:gd name="adj2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578644" y="2722275"/>
            <a:ext cx="252986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</a:t>
            </a:r>
            <a:r>
              <a:rPr lang="en-US" altLang="ko-KR" sz="3200" dirty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oys Home</a:t>
            </a:r>
          </a:p>
          <a:p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November</a:t>
            </a:r>
            <a:endParaRPr lang="ko-KR" altLang="en-US" sz="32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4447" y="2060240"/>
            <a:ext cx="160332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dirty="0" smtClean="0">
                <a:solidFill>
                  <a:schemeClr val="bg1"/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3</a:t>
            </a:r>
            <a:endParaRPr lang="ko-KR" altLang="en-US" sz="199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2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-300604" y="1844824"/>
            <a:ext cx="2658026" cy="3600400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155764" y="2235074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108264" y="2965319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08264" y="3592396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108264" y="42237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9780" y="2986805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Library Work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9780" y="3616851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Attending</a:t>
            </a:r>
          </a:p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School with Children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16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2306512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107504" y="48874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9020" y="428055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172" y="404664"/>
            <a:ext cx="342104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Nov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Boys Home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21" name="그림 20" descr="IMG_98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1124744"/>
            <a:ext cx="3621024" cy="241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그림 22" descr="IMG_98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3933056"/>
            <a:ext cx="3621024" cy="241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그림 21" descr="IMG_98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2708920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555776" y="148478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Too much work-loaded……..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11760" y="5570076"/>
            <a:ext cx="2502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Even in </a:t>
            </a:r>
            <a:r>
              <a:rPr lang="en-US" altLang="ko-KR" sz="2800" dirty="0" smtClean="0">
                <a:latin typeface="Arial" pitchFamily="34" charset="0"/>
                <a:cs typeface="Arial" pitchFamily="34" charset="0"/>
              </a:rPr>
              <a:t>Diwali!!!</a:t>
            </a:r>
            <a:endParaRPr lang="ko-KR" alt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736828"/>
            <a:ext cx="35750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C</a:t>
            </a:r>
            <a:r>
              <a:rPr lang="en-US" altLang="ko-KR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ontents</a:t>
            </a:r>
            <a:endParaRPr lang="ko-KR" altLang="en-US" sz="6600" dirty="0">
              <a:solidFill>
                <a:schemeClr val="accent4">
                  <a:lumMod val="40000"/>
                  <a:lumOff val="60000"/>
                </a:schemeClr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  <p:sp>
        <p:nvSpPr>
          <p:cNvPr id="7" name="눈물 방울 6"/>
          <p:cNvSpPr/>
          <p:nvPr/>
        </p:nvSpPr>
        <p:spPr>
          <a:xfrm rot="13643746">
            <a:off x="-1062553" y="-129774"/>
            <a:ext cx="11534664" cy="7669373"/>
          </a:xfrm>
          <a:prstGeom prst="teardrop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5736" y="2367336"/>
            <a:ext cx="3727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01 Activities in September</a:t>
            </a:r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2680" y="3009726"/>
            <a:ext cx="407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02 Activities in October </a:t>
            </a:r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7784" y="3657798"/>
            <a:ext cx="3642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03 </a:t>
            </a:r>
            <a:r>
              <a:rPr lang="en-US" altLang="ko-KR" sz="240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Activities in November</a:t>
            </a:r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  <p:sp>
        <p:nvSpPr>
          <p:cNvPr id="20" name="눈물 방울 19"/>
          <p:cNvSpPr/>
          <p:nvPr/>
        </p:nvSpPr>
        <p:spPr>
          <a:xfrm rot="13643746">
            <a:off x="-759224" y="240634"/>
            <a:ext cx="11094958" cy="7030126"/>
          </a:xfrm>
          <a:prstGeom prst="teardrop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59832" y="433548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2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Darshan</a:t>
            </a:r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1880" y="4983559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05 Program Schedule</a:t>
            </a:r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56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그림 18" descr="등교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68897">
            <a:off x="4132519" y="807204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그림 19" descr="등교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87786">
            <a:off x="5417439" y="2430005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그림 20" descr="등교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365104"/>
            <a:ext cx="301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그림 21" descr="말풍선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24140">
            <a:off x="2109827" y="3455015"/>
            <a:ext cx="3655843" cy="32496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18993052">
            <a:off x="2877212" y="4045501"/>
            <a:ext cx="220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Didi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, are you going to go to school with us today?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모서리가 둥근 직사각형 6"/>
          <p:cNvSpPr/>
          <p:nvPr/>
        </p:nvSpPr>
        <p:spPr>
          <a:xfrm>
            <a:off x="-300604" y="1844824"/>
            <a:ext cx="2658026" cy="3600400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직선 연결선 7"/>
          <p:cNvCxnSpPr/>
          <p:nvPr/>
        </p:nvCxnSpPr>
        <p:spPr>
          <a:xfrm>
            <a:off x="155764" y="2235074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10"/>
          <p:cNvCxnSpPr/>
          <p:nvPr/>
        </p:nvCxnSpPr>
        <p:spPr>
          <a:xfrm>
            <a:off x="108264" y="2965319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11"/>
          <p:cNvCxnSpPr/>
          <p:nvPr/>
        </p:nvCxnSpPr>
        <p:spPr>
          <a:xfrm>
            <a:off x="108264" y="3592396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12"/>
          <p:cNvCxnSpPr/>
          <p:nvPr/>
        </p:nvCxnSpPr>
        <p:spPr>
          <a:xfrm>
            <a:off x="108264" y="42237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9780" y="2986805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Library Work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9780" y="3616851"/>
            <a:ext cx="2108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Attending</a:t>
            </a:r>
          </a:p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School with Children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32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2306512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직선 연결선 16"/>
          <p:cNvCxnSpPr/>
          <p:nvPr/>
        </p:nvCxnSpPr>
        <p:spPr>
          <a:xfrm>
            <a:off x="107504" y="48874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9020" y="428055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6106">
            <a:off x="2336254" y="2222979"/>
            <a:ext cx="1752119" cy="4903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196">
            <a:off x="7372166" y="1275032"/>
            <a:ext cx="1752119" cy="49030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1172" y="404664"/>
            <a:ext cx="342104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Nov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Boys Home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모서리가 둥근 직사각형 45"/>
          <p:cNvSpPr/>
          <p:nvPr/>
        </p:nvSpPr>
        <p:spPr>
          <a:xfrm>
            <a:off x="-876668" y="1340768"/>
            <a:ext cx="3936500" cy="1152128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7" name="직선 연결선 46"/>
          <p:cNvCxnSpPr/>
          <p:nvPr/>
        </p:nvCxnSpPr>
        <p:spPr>
          <a:xfrm>
            <a:off x="155764" y="1556792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403648" y="1556792"/>
            <a:ext cx="1552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Evaluation </a:t>
            </a:r>
          </a:p>
          <a:p>
            <a:pPr marL="342900" indent="-342900"/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for Activities</a:t>
            </a:r>
          </a:p>
        </p:txBody>
      </p:sp>
      <p:pic>
        <p:nvPicPr>
          <p:cNvPr id="57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628230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s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268760"/>
            <a:ext cx="1215543" cy="1296144"/>
          </a:xfrm>
          <a:prstGeom prst="rect">
            <a:avLst/>
          </a:prstGeom>
        </p:spPr>
      </p:pic>
      <p:pic>
        <p:nvPicPr>
          <p:cNvPr id="24" name="그림 23" descr="s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560919"/>
            <a:ext cx="936104" cy="1108441"/>
          </a:xfrm>
          <a:prstGeom prst="rect">
            <a:avLst/>
          </a:prstGeom>
        </p:spPr>
      </p:pic>
      <p:pic>
        <p:nvPicPr>
          <p:cNvPr id="25" name="그림 24" descr="s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02908">
            <a:off x="169106" y="2533563"/>
            <a:ext cx="1125701" cy="1245457"/>
          </a:xfrm>
          <a:prstGeom prst="rect">
            <a:avLst/>
          </a:prstGeom>
        </p:spPr>
      </p:pic>
      <p:pic>
        <p:nvPicPr>
          <p:cNvPr id="26" name="그림 25" descr="s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00184">
            <a:off x="213855" y="3582310"/>
            <a:ext cx="921384" cy="1146219"/>
          </a:xfrm>
          <a:prstGeom prst="rect">
            <a:avLst/>
          </a:prstGeom>
        </p:spPr>
      </p:pic>
      <p:pic>
        <p:nvPicPr>
          <p:cNvPr id="27" name="그림 26" descr="s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563999"/>
            <a:ext cx="1008112" cy="1097250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-1172" y="404664"/>
            <a:ext cx="342104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Nov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Boys Home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71604" y="5715016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I am making effort to find something I can do for Boys’ Home and VTC by understanding them.</a:t>
            </a:r>
          </a:p>
        </p:txBody>
      </p:sp>
      <p:sp>
        <p:nvSpPr>
          <p:cNvPr id="30" name="모서리가 둥근 직사각형 29"/>
          <p:cNvSpPr/>
          <p:nvPr/>
        </p:nvSpPr>
        <p:spPr>
          <a:xfrm>
            <a:off x="1428728" y="5634458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1428728" y="4643446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500166" y="3643314"/>
            <a:ext cx="728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Regarding the library project, it was very hard time for me because I prefer more active and energetic activities. However, I feel satisfied with the improvement of the library. </a:t>
            </a:r>
          </a:p>
        </p:txBody>
      </p:sp>
      <p:sp>
        <p:nvSpPr>
          <p:cNvPr id="34" name="모서리가 둥근 직사각형 33"/>
          <p:cNvSpPr/>
          <p:nvPr/>
        </p:nvSpPr>
        <p:spPr>
          <a:xfrm>
            <a:off x="1428728" y="3643314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571604" y="2723740"/>
            <a:ext cx="72866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 smtClean="0">
                <a:latin typeface="Arial" pitchFamily="34" charset="0"/>
                <a:cs typeface="Arial" pitchFamily="34" charset="0"/>
              </a:rPr>
              <a:t>It was a pity that it could not be moved to ground floor for library. I think that It needs more space for children to study. Happy to see children enjoying  their going to school with us. </a:t>
            </a:r>
          </a:p>
        </p:txBody>
      </p:sp>
      <p:sp>
        <p:nvSpPr>
          <p:cNvPr id="36" name="모서리가 둥근 직사각형 35"/>
          <p:cNvSpPr/>
          <p:nvPr/>
        </p:nvSpPr>
        <p:spPr>
          <a:xfrm>
            <a:off x="1428728" y="2643182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4357686" y="1214422"/>
            <a:ext cx="435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We were busy with the library work. I hope it can be helpful to Boys’ home children.</a:t>
            </a:r>
          </a:p>
        </p:txBody>
      </p:sp>
      <p:sp>
        <p:nvSpPr>
          <p:cNvPr id="38" name="모서리가 둥근 직사각형 37"/>
          <p:cNvSpPr/>
          <p:nvPr/>
        </p:nvSpPr>
        <p:spPr>
          <a:xfrm>
            <a:off x="4214810" y="1142984"/>
            <a:ext cx="4643470" cy="1285884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</a:t>
            </a:r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571604" y="4721378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I become familiar with Boys’ Home children. Hope to have a good time with them and make attractive library for them.</a:t>
            </a: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양쪽 모서리가 둥근 사각형 23"/>
          <p:cNvSpPr/>
          <p:nvPr/>
        </p:nvSpPr>
        <p:spPr>
          <a:xfrm>
            <a:off x="5352245" y="1988840"/>
            <a:ext cx="3791787" cy="2537191"/>
          </a:xfrm>
          <a:prstGeom prst="round2SameRect">
            <a:avLst>
              <a:gd name="adj1" fmla="val 7531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804248" y="2780928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D</a:t>
            </a:r>
            <a:r>
              <a:rPr lang="en-US" altLang="ko-KR" sz="4000" dirty="0" err="1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arshan</a:t>
            </a:r>
            <a:endParaRPr lang="en-US" altLang="ko-KR" sz="4000" dirty="0" smtClean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4447" y="2060240"/>
            <a:ext cx="160332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dirty="0">
                <a:solidFill>
                  <a:schemeClr val="bg1"/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4</a:t>
            </a:r>
            <a:endParaRPr lang="ko-KR" altLang="en-US" sz="199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2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2339752" y="523414"/>
            <a:ext cx="6840000" cy="3132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모서리가 둥근 직사각형 31"/>
          <p:cNvSpPr/>
          <p:nvPr/>
        </p:nvSpPr>
        <p:spPr>
          <a:xfrm>
            <a:off x="-300604" y="1844824"/>
            <a:ext cx="2658026" cy="3600400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연결선 32"/>
          <p:cNvCxnSpPr/>
          <p:nvPr/>
        </p:nvCxnSpPr>
        <p:spPr>
          <a:xfrm>
            <a:off x="155764" y="2235074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108264" y="2965319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108264" y="3592396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108264" y="42237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9780" y="2986805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Ganesh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Festival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9780" y="3616851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Bandra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Fair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39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2306512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직선 연결선 39"/>
          <p:cNvCxnSpPr/>
          <p:nvPr/>
        </p:nvCxnSpPr>
        <p:spPr>
          <a:xfrm>
            <a:off x="107504" y="48874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99020" y="4280551"/>
            <a:ext cx="1962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03  Chris’ Wedding </a:t>
            </a:r>
          </a:p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  Anniversary</a:t>
            </a:r>
            <a:endParaRPr lang="ko-KR" altLang="en-US" sz="12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17" name="그림 16" descr="IMG_5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7832" y="2772888"/>
            <a:ext cx="4224528" cy="2816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그림 17" descr="IMG_64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50560">
            <a:off x="2892259" y="1409441"/>
            <a:ext cx="2414016" cy="160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그림 18" descr="IMG_65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631409">
            <a:off x="6144057" y="1299765"/>
            <a:ext cx="2414016" cy="160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-1172" y="404664"/>
            <a:ext cx="235859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  <a:cs typeface="Arial" pitchFamily="34" charset="0"/>
              </a:rPr>
              <a:t>   </a:t>
            </a:r>
            <a:r>
              <a:rPr lang="en-US" altLang="ko-KR" sz="28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D</a:t>
            </a:r>
            <a:r>
              <a:rPr lang="en-US" altLang="ko-KR" sz="2800" dirty="0" err="1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arshan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 descr="IMG_5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00" y="1340768"/>
            <a:ext cx="3017520" cy="201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그림 17" descr="IMG_59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4960" y="1340768"/>
            <a:ext cx="3017520" cy="201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그림 18" descr="IMG_59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3573016"/>
            <a:ext cx="3017520" cy="201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그림 19" descr="IMG_59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3573016"/>
            <a:ext cx="3017520" cy="201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3851920" y="5775647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Going out with Carlos’ Club 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모서리가 둥근 직사각형 8"/>
          <p:cNvSpPr/>
          <p:nvPr/>
        </p:nvSpPr>
        <p:spPr>
          <a:xfrm>
            <a:off x="2339752" y="523414"/>
            <a:ext cx="6840000" cy="3132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31"/>
          <p:cNvSpPr/>
          <p:nvPr/>
        </p:nvSpPr>
        <p:spPr>
          <a:xfrm>
            <a:off x="-300604" y="1844824"/>
            <a:ext cx="2658026" cy="3600400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32"/>
          <p:cNvCxnSpPr/>
          <p:nvPr/>
        </p:nvCxnSpPr>
        <p:spPr>
          <a:xfrm>
            <a:off x="155764" y="2235074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33"/>
          <p:cNvCxnSpPr/>
          <p:nvPr/>
        </p:nvCxnSpPr>
        <p:spPr>
          <a:xfrm>
            <a:off x="108264" y="2965319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34"/>
          <p:cNvCxnSpPr/>
          <p:nvPr/>
        </p:nvCxnSpPr>
        <p:spPr>
          <a:xfrm>
            <a:off x="108264" y="3592396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35"/>
          <p:cNvCxnSpPr/>
          <p:nvPr/>
        </p:nvCxnSpPr>
        <p:spPr>
          <a:xfrm>
            <a:off x="108264" y="42237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9780" y="2986805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Ganesh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Festival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9780" y="3616851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Bandra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Fair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31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2306512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직선 연결선 39"/>
          <p:cNvCxnSpPr/>
          <p:nvPr/>
        </p:nvCxnSpPr>
        <p:spPr>
          <a:xfrm>
            <a:off x="107504" y="48874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99020" y="4280551"/>
            <a:ext cx="1962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03  Chris’ Wedding </a:t>
            </a:r>
          </a:p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  Anniversary</a:t>
            </a:r>
            <a:endParaRPr lang="ko-KR" altLang="en-US" sz="12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1172" y="404664"/>
            <a:ext cx="235859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  <a:cs typeface="Arial" pitchFamily="34" charset="0"/>
              </a:rPr>
              <a:t>   </a:t>
            </a:r>
            <a:r>
              <a:rPr lang="en-US" altLang="ko-KR" sz="28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D</a:t>
            </a:r>
            <a:r>
              <a:rPr lang="en-US" altLang="ko-KR" sz="2800" dirty="0" err="1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arshan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 descr="IMG_9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06746">
            <a:off x="3032261" y="1523483"/>
            <a:ext cx="2414016" cy="160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그림 17" descr="IMG_9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93234">
            <a:off x="5894376" y="1523477"/>
            <a:ext cx="2414016" cy="160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그림 18" descr="IMG_97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85091">
            <a:off x="3389133" y="3430920"/>
            <a:ext cx="2414016" cy="160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그림 19" descr="IMG_97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2336" y="3429000"/>
            <a:ext cx="2414016" cy="160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843808" y="5517232"/>
            <a:ext cx="5672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Chris’ happiness is over……(</a:t>
            </a:r>
            <a:r>
              <a:rPr lang="en-US" altLang="ko-KR" sz="2400" dirty="0" err="1" smtClean="0">
                <a:latin typeface="Arial" pitchFamily="34" charset="0"/>
                <a:cs typeface="Arial" pitchFamily="34" charset="0"/>
              </a:rPr>
              <a:t>kkk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 kidding)</a:t>
            </a:r>
          </a:p>
          <a:p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Congratulation!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모서리가 둥근 직사각형 8"/>
          <p:cNvSpPr/>
          <p:nvPr/>
        </p:nvSpPr>
        <p:spPr>
          <a:xfrm>
            <a:off x="2339752" y="523414"/>
            <a:ext cx="6840000" cy="3132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31"/>
          <p:cNvSpPr/>
          <p:nvPr/>
        </p:nvSpPr>
        <p:spPr>
          <a:xfrm>
            <a:off x="-300604" y="1844824"/>
            <a:ext cx="2658026" cy="3600400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32"/>
          <p:cNvCxnSpPr/>
          <p:nvPr/>
        </p:nvCxnSpPr>
        <p:spPr>
          <a:xfrm>
            <a:off x="155764" y="2235074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33"/>
          <p:cNvCxnSpPr/>
          <p:nvPr/>
        </p:nvCxnSpPr>
        <p:spPr>
          <a:xfrm>
            <a:off x="108264" y="2965319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34"/>
          <p:cNvCxnSpPr/>
          <p:nvPr/>
        </p:nvCxnSpPr>
        <p:spPr>
          <a:xfrm>
            <a:off x="108264" y="3592396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35"/>
          <p:cNvCxnSpPr/>
          <p:nvPr/>
        </p:nvCxnSpPr>
        <p:spPr>
          <a:xfrm>
            <a:off x="108264" y="42237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9780" y="2986805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Ganesh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Festival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9780" y="3616851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Bandra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Fair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31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2306512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직선 연결선 39"/>
          <p:cNvCxnSpPr/>
          <p:nvPr/>
        </p:nvCxnSpPr>
        <p:spPr>
          <a:xfrm>
            <a:off x="107504" y="48874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99020" y="4280551"/>
            <a:ext cx="1962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03  Chris’ Wedding </a:t>
            </a:r>
          </a:p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      Anniversary</a:t>
            </a:r>
            <a:endParaRPr lang="ko-KR" altLang="en-US" sz="1200" dirty="0" smtClean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1172" y="404664"/>
            <a:ext cx="235859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  <a:cs typeface="Arial" pitchFamily="34" charset="0"/>
              </a:rPr>
              <a:t>   </a:t>
            </a:r>
            <a:r>
              <a:rPr lang="en-US" altLang="ko-KR" sz="28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D</a:t>
            </a:r>
            <a:r>
              <a:rPr lang="en-US" altLang="ko-KR" sz="2800" dirty="0" err="1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arshan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모서리가 둥근 직사각형 45"/>
          <p:cNvSpPr/>
          <p:nvPr/>
        </p:nvSpPr>
        <p:spPr>
          <a:xfrm>
            <a:off x="-876668" y="1340768"/>
            <a:ext cx="3936500" cy="1152128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7" name="직선 연결선 46"/>
          <p:cNvCxnSpPr/>
          <p:nvPr/>
        </p:nvCxnSpPr>
        <p:spPr>
          <a:xfrm>
            <a:off x="155764" y="1556792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403648" y="1556792"/>
            <a:ext cx="1552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Evaluation </a:t>
            </a:r>
          </a:p>
          <a:p>
            <a:pPr marL="342900" indent="-342900"/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for Activities</a:t>
            </a:r>
          </a:p>
        </p:txBody>
      </p:sp>
      <p:pic>
        <p:nvPicPr>
          <p:cNvPr id="57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628230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s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268760"/>
            <a:ext cx="1215543" cy="1296144"/>
          </a:xfrm>
          <a:prstGeom prst="rect">
            <a:avLst/>
          </a:prstGeom>
        </p:spPr>
      </p:pic>
      <p:pic>
        <p:nvPicPr>
          <p:cNvPr id="24" name="그림 23" descr="s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560919"/>
            <a:ext cx="936104" cy="1108441"/>
          </a:xfrm>
          <a:prstGeom prst="rect">
            <a:avLst/>
          </a:prstGeom>
        </p:spPr>
      </p:pic>
      <p:pic>
        <p:nvPicPr>
          <p:cNvPr id="25" name="그림 24" descr="s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02908">
            <a:off x="169106" y="2533563"/>
            <a:ext cx="1125701" cy="1245457"/>
          </a:xfrm>
          <a:prstGeom prst="rect">
            <a:avLst/>
          </a:prstGeom>
        </p:spPr>
      </p:pic>
      <p:pic>
        <p:nvPicPr>
          <p:cNvPr id="26" name="그림 25" descr="s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00184">
            <a:off x="213855" y="3582310"/>
            <a:ext cx="921384" cy="1146219"/>
          </a:xfrm>
          <a:prstGeom prst="rect">
            <a:avLst/>
          </a:prstGeom>
        </p:spPr>
      </p:pic>
      <p:pic>
        <p:nvPicPr>
          <p:cNvPr id="27" name="그림 26" descr="s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563999"/>
            <a:ext cx="1008112" cy="1097250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8"/>
          <p:cNvSpPr/>
          <p:nvPr/>
        </p:nvSpPr>
        <p:spPr>
          <a:xfrm>
            <a:off x="2339752" y="523414"/>
            <a:ext cx="6840000" cy="3132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-1172" y="404664"/>
            <a:ext cx="235859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  <a:cs typeface="Arial" pitchFamily="34" charset="0"/>
              </a:rPr>
              <a:t>   </a:t>
            </a:r>
            <a:r>
              <a:rPr lang="en-US" altLang="ko-KR" sz="28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D</a:t>
            </a:r>
            <a:r>
              <a:rPr lang="en-US" altLang="ko-KR" sz="2800" dirty="0" err="1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arshan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71604" y="5715016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I felt Indian cultures were so attractive and I learned how to enjoy them.</a:t>
            </a:r>
          </a:p>
        </p:txBody>
      </p:sp>
      <p:sp>
        <p:nvSpPr>
          <p:cNvPr id="30" name="모서리가 둥근 직사각형 29"/>
          <p:cNvSpPr/>
          <p:nvPr/>
        </p:nvSpPr>
        <p:spPr>
          <a:xfrm>
            <a:off x="1428728" y="5634458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571604" y="4572008"/>
            <a:ext cx="7286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I could find the similarities and differences between Indian and Korean cultures. Everyone in the world wants to enjoy happy moments in different ways!</a:t>
            </a:r>
          </a:p>
        </p:txBody>
      </p:sp>
      <p:sp>
        <p:nvSpPr>
          <p:cNvPr id="32" name="모서리가 둥근 직사각형 31"/>
          <p:cNvSpPr/>
          <p:nvPr/>
        </p:nvSpPr>
        <p:spPr>
          <a:xfrm>
            <a:off x="1428728" y="4643446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571604" y="3723872"/>
            <a:ext cx="728667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ko-KR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1428728" y="3643314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500166" y="3643314"/>
            <a:ext cx="728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I experienced diverse Indian festivals. Even if they were based on different religions from mine, Christian, I would not forget the extremely happy moments.</a:t>
            </a:r>
            <a:endParaRPr lang="en-US" altLang="ko-KR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1428728" y="2643182"/>
            <a:ext cx="7429552" cy="8663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4357686" y="1285860"/>
            <a:ext cx="43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Indian culture is so amazing. It is always delightful for me to be invited to Indians’ house. I hope to learn more about Indian culture</a:t>
            </a:r>
          </a:p>
        </p:txBody>
      </p:sp>
      <p:sp>
        <p:nvSpPr>
          <p:cNvPr id="39" name="모서리가 둥근 직사각형 38"/>
          <p:cNvSpPr/>
          <p:nvPr/>
        </p:nvSpPr>
        <p:spPr>
          <a:xfrm>
            <a:off x="4286248" y="1214422"/>
            <a:ext cx="4572032" cy="1285884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571604" y="2786058"/>
            <a:ext cx="72866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 smtClean="0">
                <a:latin typeface="Arial" pitchFamily="34" charset="0"/>
                <a:cs typeface="Arial" pitchFamily="34" charset="0"/>
              </a:rPr>
              <a:t>I love Indian culture, especially </a:t>
            </a:r>
            <a:r>
              <a:rPr lang="en-US" altLang="ko-KR" sz="1900" dirty="0" err="1" smtClean="0">
                <a:latin typeface="Arial" pitchFamily="34" charset="0"/>
                <a:cs typeface="Arial" pitchFamily="34" charset="0"/>
              </a:rPr>
              <a:t>bollywood</a:t>
            </a:r>
            <a:r>
              <a:rPr lang="en-US" altLang="ko-KR" sz="1900" dirty="0" smtClean="0">
                <a:latin typeface="Arial" pitchFamily="34" charset="0"/>
                <a:cs typeface="Arial" pitchFamily="34" charset="0"/>
              </a:rPr>
              <a:t> dance! Every Indians welcomed us. </a:t>
            </a: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양쪽 모서리가 둥근 사각형 23"/>
          <p:cNvSpPr/>
          <p:nvPr/>
        </p:nvSpPr>
        <p:spPr>
          <a:xfrm>
            <a:off x="5352245" y="1988840"/>
            <a:ext cx="3791787" cy="2537191"/>
          </a:xfrm>
          <a:prstGeom prst="round2SameRect">
            <a:avLst>
              <a:gd name="adj1" fmla="val 7531"/>
              <a:gd name="adj2" fmla="val 0"/>
            </a:avLst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785432" y="2636912"/>
            <a:ext cx="23230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P</a:t>
            </a:r>
            <a:r>
              <a:rPr lang="en-US" altLang="ko-KR" sz="40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rogram </a:t>
            </a:r>
          </a:p>
          <a:p>
            <a:r>
              <a:rPr lang="en-US" altLang="ko-KR" sz="40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Schedule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4447" y="2060240"/>
            <a:ext cx="160332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dirty="0" smtClean="0">
                <a:solidFill>
                  <a:schemeClr val="bg1"/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5</a:t>
            </a:r>
            <a:endParaRPr lang="ko-KR" altLang="en-US" sz="199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2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-642974" y="1844824"/>
            <a:ext cx="2658026" cy="3600400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155764" y="2235074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108264" y="2965319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08264" y="3592396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108264" y="42237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9780" y="2986805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Activity Plan</a:t>
            </a:r>
          </a:p>
        </p:txBody>
      </p:sp>
      <p:pic>
        <p:nvPicPr>
          <p:cNvPr id="16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2306512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직선 연결선 16"/>
          <p:cNvCxnSpPr/>
          <p:nvPr/>
        </p:nvCxnSpPr>
        <p:spPr>
          <a:xfrm>
            <a:off x="107504" y="488740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1172" y="404664"/>
            <a:ext cx="3421044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accent5">
                    <a:lumMod val="75000"/>
                  </a:schemeClr>
                </a:solidFill>
                <a:latin typeface="서울남산체 B" pitchFamily="18" charset="-127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P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rogram Schedule</a:t>
            </a:r>
            <a:endParaRPr lang="en-US" altLang="ko-KR" sz="28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2372" y="1363990"/>
            <a:ext cx="5571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● 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P/G Coaching Plan</a:t>
            </a:r>
          </a:p>
          <a:p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- Enhancement the quality of Judo and Soccer class</a:t>
            </a:r>
          </a:p>
          <a:p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- Participate in Basketball coaching</a:t>
            </a:r>
          </a:p>
          <a:p>
            <a:endParaRPr lang="en-US" altLang="ko-KR" dirty="0" smtClean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● 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Tuition for special children </a:t>
            </a:r>
          </a:p>
          <a:p>
            <a:endParaRPr lang="en-US" altLang="ko-KR" dirty="0" smtClean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● 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Holiday: Goa beach in December</a:t>
            </a:r>
          </a:p>
          <a:p>
            <a:endParaRPr lang="en-US" altLang="ko-KR" dirty="0" smtClean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● 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Conduct the library project</a:t>
            </a:r>
          </a:p>
          <a:p>
            <a:pPr>
              <a:buFontTx/>
              <a:buChar char="-"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Working with library</a:t>
            </a:r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D/B </a:t>
            </a:r>
          </a:p>
          <a:p>
            <a:pPr>
              <a:buFontTx/>
              <a:buChar char="-"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Install ‘search bar’</a:t>
            </a:r>
          </a:p>
          <a:p>
            <a:pPr>
              <a:buFontTx/>
              <a:buChar char="-"/>
            </a:pP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Improvement</a:t>
            </a:r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program for library activation </a:t>
            </a:r>
          </a:p>
          <a:p>
            <a:pPr>
              <a:buFontTx/>
              <a:buChar char="-"/>
            </a:pPr>
            <a:endParaRPr lang="en-US" altLang="ko-KR" dirty="0" smtClean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● 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Project on Toy Library</a:t>
            </a:r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endParaRPr lang="en-US" altLang="ko-KR" dirty="0" smtClean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endParaRPr lang="en-US" altLang="ko-KR" dirty="0" smtClean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  <a:p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●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Activity in </a:t>
            </a:r>
            <a:r>
              <a:rPr lang="en-US" altLang="ko-KR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Juhu</a:t>
            </a:r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Beach (undecided)</a:t>
            </a: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39231" y="2733428"/>
            <a:ext cx="4493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Thank you</a:t>
            </a:r>
            <a:endParaRPr lang="ko-KR" altLang="en-US" sz="72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  <p:pic>
        <p:nvPicPr>
          <p:cNvPr id="8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54" y="823455"/>
            <a:ext cx="1944216" cy="7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YMCA Bom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26" y="785794"/>
            <a:ext cx="4667250" cy="800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 descr="1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2653418"/>
            <a:ext cx="1714512" cy="1704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16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양쪽 모서리가 둥근 사각형 23"/>
          <p:cNvSpPr/>
          <p:nvPr/>
        </p:nvSpPr>
        <p:spPr>
          <a:xfrm>
            <a:off x="5352245" y="1988840"/>
            <a:ext cx="3791787" cy="2537191"/>
          </a:xfrm>
          <a:prstGeom prst="round2SameRect">
            <a:avLst>
              <a:gd name="adj1" fmla="val 7531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372200" y="2783830"/>
            <a:ext cx="26692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ombay YMCA</a:t>
            </a:r>
          </a:p>
          <a:p>
            <a:r>
              <a:rPr lang="en-US" altLang="ko-KR" sz="32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September</a:t>
            </a:r>
            <a:endParaRPr lang="ko-KR" altLang="en-US" sz="3200" dirty="0">
              <a:solidFill>
                <a:schemeClr val="bg1"/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4447" y="2060240"/>
            <a:ext cx="161935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dirty="0" smtClean="0">
                <a:solidFill>
                  <a:schemeClr val="bg1"/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1</a:t>
            </a:r>
            <a:endParaRPr lang="ko-KR" altLang="en-US" sz="199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2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모서리가 둥근 직사각형 45"/>
          <p:cNvSpPr/>
          <p:nvPr/>
        </p:nvSpPr>
        <p:spPr>
          <a:xfrm>
            <a:off x="-300604" y="1340768"/>
            <a:ext cx="2658026" cy="48427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7" name="직선 연결선 46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99780" y="2482749"/>
            <a:ext cx="1662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Visit Bombay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YMCA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9780" y="3112795"/>
            <a:ext cx="2056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Improvement of </a:t>
            </a:r>
            <a:b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Environment in </a:t>
            </a:r>
            <a:r>
              <a:rPr lang="en-US" altLang="ko-KR" sz="1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Balwadi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57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 descr="IMG_55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1802" y="1643050"/>
            <a:ext cx="6035040" cy="4023360"/>
          </a:xfrm>
          <a:prstGeom prst="rect">
            <a:avLst/>
          </a:prstGeom>
        </p:spPr>
      </p:pic>
      <p:pic>
        <p:nvPicPr>
          <p:cNvPr id="16" name="그림 15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1643050"/>
            <a:ext cx="6100718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7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9020" y="3776495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Hindi Class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9020" y="449657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Night Study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Center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1172" y="404664"/>
            <a:ext cx="420972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Sep 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Bombay YMCA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56" y="5805264"/>
            <a:ext cx="5562992" cy="540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12776"/>
            <a:ext cx="1479141" cy="986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그림 15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0271" y="1340768"/>
            <a:ext cx="1525905" cy="1015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그림 16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340768"/>
            <a:ext cx="1490140" cy="1015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그림 17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5467" y="2708920"/>
            <a:ext cx="1516493" cy="1009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그림 18" descr="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2708920"/>
            <a:ext cx="1508760" cy="1005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그림 19" descr="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8224" y="2708920"/>
            <a:ext cx="1508760" cy="1005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그림 20" descr="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2" y="4079344"/>
            <a:ext cx="1508760" cy="1005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그림 21" descr="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44008" y="4077072"/>
            <a:ext cx="1538021" cy="1023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그림 22" descr="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88224" y="4077072"/>
            <a:ext cx="1584176" cy="1032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그림 23" descr="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27784" y="1340768"/>
            <a:ext cx="6035040" cy="4023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그림 24" descr="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628829" y="1340768"/>
            <a:ext cx="6047627" cy="402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그림 25" descr="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28829" y="1340768"/>
            <a:ext cx="6047627" cy="402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그림 26" descr="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28829" y="1348416"/>
            <a:ext cx="6047627" cy="402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그림 27" descr="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639256" y="1340768"/>
            <a:ext cx="6037200" cy="402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그림 28" descr="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627784" y="1340768"/>
            <a:ext cx="6037200" cy="402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그림 29" descr="7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27784" y="1340768"/>
            <a:ext cx="6037200" cy="402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그림 30" descr="9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627784" y="1340768"/>
            <a:ext cx="6047627" cy="402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그림 31" descr="8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627784" y="1340768"/>
            <a:ext cx="6037200" cy="402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" name="Picture 4" descr="YMCA Bombay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555776" y="5805264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 smtClean="0">
                <a:latin typeface="Arial" pitchFamily="34" charset="0"/>
                <a:cs typeface="Arial" pitchFamily="34" charset="0"/>
              </a:rPr>
              <a:t>BOMBAY  YMCA welcomed us with warm-hearted</a:t>
            </a:r>
            <a:endParaRPr lang="ko-KR" alt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모서리가 둥근 직사각형 45"/>
          <p:cNvSpPr/>
          <p:nvPr/>
        </p:nvSpPr>
        <p:spPr>
          <a:xfrm>
            <a:off x="-300604" y="1340768"/>
            <a:ext cx="2658026" cy="48427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0" name="직선 연결선 46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47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48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49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99780" y="2482749"/>
            <a:ext cx="1662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Visit Bombay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YMCA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9780" y="3112795"/>
            <a:ext cx="2056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Improvement of </a:t>
            </a:r>
            <a:b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Environment in </a:t>
            </a:r>
            <a:r>
              <a:rPr lang="en-US" altLang="ko-KR" sz="1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Balwadi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57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99020" y="3776495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Hindi Class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60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99020" y="449657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Night Study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Center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62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-1172" y="404664"/>
            <a:ext cx="420972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Sep 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Bombay YMCA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556792"/>
            <a:ext cx="633670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그림 23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1556793"/>
            <a:ext cx="6264696" cy="1944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그림 24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3645024"/>
            <a:ext cx="6264696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그림 25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36912" y="1515616"/>
            <a:ext cx="27432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그림 26" descr="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1515616"/>
            <a:ext cx="27432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그림 27" descr="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3865592"/>
            <a:ext cx="3017520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3923928" y="602128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Before being CHANGED!!!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모서리가 둥근 직사각형 45"/>
          <p:cNvSpPr/>
          <p:nvPr/>
        </p:nvSpPr>
        <p:spPr>
          <a:xfrm>
            <a:off x="-300604" y="1340768"/>
            <a:ext cx="2658026" cy="48427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연결선 46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47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48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49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9780" y="2482749"/>
            <a:ext cx="1662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Visit Bombay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YMCA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9780" y="3112795"/>
            <a:ext cx="2056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Improvement of </a:t>
            </a:r>
            <a:b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Environment in </a:t>
            </a:r>
            <a:r>
              <a:rPr lang="en-US" altLang="ko-KR" sz="1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Balwadi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39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99020" y="3776495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Hindi Class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2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99020" y="449657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Night Study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Center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4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1172" y="404664"/>
            <a:ext cx="420972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Sep 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Bombay YMCA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그림 28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2592" y="1561336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그림 29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556792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그림 30" descr="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3793584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그림 31" descr="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02952" y="3789040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그림 33" descr="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1556792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그림 34" descr="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6" y="1556792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그림 35" descr="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62592" y="3789040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그림 36" descr="1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6136" y="3789040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3995936" y="602128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CHANGE is going on…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모서리가 둥근 직사각형 45"/>
          <p:cNvSpPr/>
          <p:nvPr/>
        </p:nvSpPr>
        <p:spPr>
          <a:xfrm>
            <a:off x="-300604" y="1340768"/>
            <a:ext cx="2658026" cy="48427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0" name="직선 연결선 46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7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8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9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99780" y="2482749"/>
            <a:ext cx="1662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Visit Bombay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YMCA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9780" y="3112795"/>
            <a:ext cx="2056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Improvement of </a:t>
            </a:r>
            <a:b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Environment in </a:t>
            </a:r>
            <a:r>
              <a:rPr lang="en-US" altLang="ko-KR" sz="1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Balwadi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51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99020" y="3776495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Hindi Class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56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99020" y="449657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Night Study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Center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59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-1172" y="404664"/>
            <a:ext cx="420972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Sep 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Bombay YMCA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  <p:pic>
        <p:nvPicPr>
          <p:cNvPr id="46" name="그림 45" descr="IMG_624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71736" y="3786190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그림 46" descr="IMG_615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86446" y="1571612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그림 47" descr="IMG_615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769322" y="3786190"/>
            <a:ext cx="301752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그림 49" descr="IMG_6129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000364" y="1285860"/>
            <a:ext cx="1609344" cy="2414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933056"/>
            <a:ext cx="3024336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그림 23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556792"/>
            <a:ext cx="3017520" cy="2011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그림 24" descr="말풍선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29712">
            <a:off x="5850143" y="905976"/>
            <a:ext cx="3402377" cy="3024336"/>
          </a:xfrm>
          <a:prstGeom prst="rect">
            <a:avLst/>
          </a:prstGeom>
        </p:spPr>
      </p:pic>
      <p:pic>
        <p:nvPicPr>
          <p:cNvPr id="27" name="그림 26" descr="말풍선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059290">
            <a:off x="2262525" y="3670764"/>
            <a:ext cx="3483332" cy="30962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687198">
            <a:off x="6321103" y="1668889"/>
            <a:ext cx="24899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We took Hindi Class</a:t>
            </a:r>
          </a:p>
          <a:p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from 10</a:t>
            </a:r>
            <a:r>
              <a:rPr lang="en-US" altLang="ko-KR" sz="2000" baseline="30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th</a:t>
            </a:r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to 31</a:t>
            </a:r>
            <a:r>
              <a:rPr lang="en-US" altLang="ko-KR" sz="2000" baseline="30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th</a:t>
            </a:r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</a:p>
          <a:p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in September </a:t>
            </a:r>
          </a:p>
          <a:p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with Ms. </a:t>
            </a:r>
            <a:r>
              <a:rPr lang="en-US" altLang="ko-KR" sz="20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Swapnali</a:t>
            </a:r>
            <a:endParaRPr lang="en-US" altLang="ko-KR" sz="2000" dirty="0" smtClean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sp>
        <p:nvSpPr>
          <p:cNvPr id="30" name="모서리가 둥근 직사각형 45"/>
          <p:cNvSpPr/>
          <p:nvPr/>
        </p:nvSpPr>
        <p:spPr>
          <a:xfrm>
            <a:off x="-300604" y="1340768"/>
            <a:ext cx="2658026" cy="48427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직선 연결선 46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47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48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49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9780" y="2482749"/>
            <a:ext cx="1662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Visit Bombay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YMCA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9780" y="3112795"/>
            <a:ext cx="2056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Improvement of </a:t>
            </a:r>
            <a:b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Environment in </a:t>
            </a:r>
            <a:r>
              <a:rPr lang="en-US" altLang="ko-KR" sz="1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Balwadi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37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9020" y="3776495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Hindi Class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0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99020" y="449657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Night Study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    Center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2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365">
            <a:off x="3155516" y="4552182"/>
            <a:ext cx="1712455" cy="89092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-1172" y="404664"/>
            <a:ext cx="420972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Sep 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Bombay YMCA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6624736"/>
            <a:ext cx="9144000" cy="2606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3310814" y="523414"/>
            <a:ext cx="5904656" cy="3132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4" descr="YMCA Bom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62" y="6357958"/>
            <a:ext cx="2786146" cy="47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 descr="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6768" y="1268760"/>
            <a:ext cx="3017520" cy="20116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그림 23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429000"/>
            <a:ext cx="3024336" cy="2012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그림 24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3429000"/>
            <a:ext cx="3024336" cy="2012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3131840" y="5589240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Let’s enjoy Korean Culture night with Night study center students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모서리가 둥근 직사각형 45"/>
          <p:cNvSpPr/>
          <p:nvPr/>
        </p:nvSpPr>
        <p:spPr>
          <a:xfrm>
            <a:off x="-300604" y="1340768"/>
            <a:ext cx="2658026" cy="4842776"/>
          </a:xfrm>
          <a:prstGeom prst="roundRect">
            <a:avLst/>
          </a:prstGeom>
          <a:noFill/>
          <a:ln>
            <a:solidFill>
              <a:srgbClr val="7C736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직선 연결선 46"/>
          <p:cNvCxnSpPr/>
          <p:nvPr/>
        </p:nvCxnSpPr>
        <p:spPr>
          <a:xfrm>
            <a:off x="155764" y="1731018"/>
            <a:ext cx="227899" cy="0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47"/>
          <p:cNvCxnSpPr/>
          <p:nvPr/>
        </p:nvCxnSpPr>
        <p:spPr>
          <a:xfrm>
            <a:off x="108264" y="2461263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48"/>
          <p:cNvCxnSpPr/>
          <p:nvPr/>
        </p:nvCxnSpPr>
        <p:spPr>
          <a:xfrm>
            <a:off x="108264" y="3088340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49"/>
          <p:cNvCxnSpPr/>
          <p:nvPr/>
        </p:nvCxnSpPr>
        <p:spPr>
          <a:xfrm>
            <a:off x="108264" y="37196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9780" y="2482749"/>
            <a:ext cx="1662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01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Visit Bombay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YMCA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9780" y="3112795"/>
            <a:ext cx="2056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02 </a:t>
            </a: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Improvement of </a:t>
            </a:r>
            <a:b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Environment in </a:t>
            </a:r>
            <a:r>
              <a:rPr lang="en-US" altLang="ko-KR" sz="1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Balwadi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pic>
        <p:nvPicPr>
          <p:cNvPr id="36" name="Picture 2" descr="http://www.raonatti.org/images/top/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" y="1802456"/>
            <a:ext cx="1070468" cy="41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직선 연결선 16"/>
          <p:cNvCxnSpPr/>
          <p:nvPr/>
        </p:nvCxnSpPr>
        <p:spPr>
          <a:xfrm>
            <a:off x="107504" y="438334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9020" y="3776495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-윤고딕330" pitchFamily="18" charset="-127"/>
                <a:cs typeface="Arial" pitchFamily="34" charset="0"/>
              </a:rPr>
              <a:t>03</a:t>
            </a:r>
            <a:r>
              <a: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Hindi Class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39" name="직선 연결선 18"/>
          <p:cNvCxnSpPr/>
          <p:nvPr/>
        </p:nvCxnSpPr>
        <p:spPr>
          <a:xfrm>
            <a:off x="107504" y="510342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99020" y="449657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-윤고딕330" pitchFamily="18" charset="-127"/>
                <a:cs typeface="Arial" pitchFamily="34" charset="0"/>
              </a:rPr>
              <a:t>04 </a:t>
            </a: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Night Study</a:t>
            </a:r>
            <a:b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</a:br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Arial" pitchFamily="34" charset="0"/>
                <a:ea typeface="서울남산체 B" pitchFamily="18" charset="-127"/>
                <a:cs typeface="Arial" pitchFamily="34" charset="0"/>
              </a:rPr>
              <a:t>     Center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latin typeface="Arial" pitchFamily="34" charset="0"/>
              <a:ea typeface="서울남산체 B" pitchFamily="18" charset="-127"/>
              <a:cs typeface="Arial" pitchFamily="34" charset="0"/>
            </a:endParaRPr>
          </a:p>
        </p:txBody>
      </p:sp>
      <p:cxnSp>
        <p:nvCxnSpPr>
          <p:cNvPr id="41" name="직선 연결선 20"/>
          <p:cNvCxnSpPr/>
          <p:nvPr/>
        </p:nvCxnSpPr>
        <p:spPr>
          <a:xfrm>
            <a:off x="107504" y="5823504"/>
            <a:ext cx="13919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1172" y="404664"/>
            <a:ext cx="420972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In Sep  </a:t>
            </a:r>
            <a:r>
              <a:rPr lang="en-US" altLang="ko-KR" sz="2800" dirty="0" smtClean="0">
                <a:solidFill>
                  <a:schemeClr val="bg1"/>
                </a:solidFill>
                <a:latin typeface="Arial" pitchFamily="34" charset="0"/>
                <a:ea typeface="서울남산체 B" pitchFamily="18" charset="-127"/>
                <a:cs typeface="Arial" pitchFamily="34" charset="0"/>
              </a:rPr>
              <a:t>Bombay YMCA</a:t>
            </a:r>
            <a:endParaRPr lang="ko-KR" altLang="en-US" sz="2800" dirty="0">
              <a:solidFill>
                <a:schemeClr val="bg1"/>
              </a:solidFill>
              <a:latin typeface="Arial" pitchFamily="34" charset="0"/>
              <a:ea typeface="-윤고딕330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54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1142</Words>
  <Application>Microsoft Office PowerPoint</Application>
  <PresentationFormat>화면 슬라이드 쇼(4:3)</PresentationFormat>
  <Paragraphs>202</Paragraphs>
  <Slides>29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0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Lee wooje</dc:creator>
  <cp:lastModifiedBy>Lee wooje</cp:lastModifiedBy>
  <cp:revision>227</cp:revision>
  <dcterms:created xsi:type="dcterms:W3CDTF">2012-11-12T04:35:35Z</dcterms:created>
  <dcterms:modified xsi:type="dcterms:W3CDTF">2012-11-23T02:33:13Z</dcterms:modified>
</cp:coreProperties>
</file>